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Playfair Display"/>
      <p:regular r:id="rId62"/>
      <p:bold r:id="rId63"/>
      <p:italic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layfairDisplay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layfairDisplay-italic.fntdata"/><Relationship Id="rId63" Type="http://schemas.openxmlformats.org/officeDocument/2006/relationships/font" Target="fonts/PlayfairDisplay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65" Type="http://schemas.openxmlformats.org/officeDocument/2006/relationships/font" Target="fonts/PlayfairDisplay-bold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2b757f5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2b757f5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2b757f5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2b757f5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2b757f5f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2b757f5f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4cf10b3a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4cf10b3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3fdd25a7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3fdd25a7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2b757f5f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2b757f5f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2b757f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2b757f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2b757f6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2b757f6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b757f5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2b757f5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3fdd25a7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3fdd25a7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3fdd25a7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3fdd25a7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2b757f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2b757f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b757f6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2b757f6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4beb7fb1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4beb7fb1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4beb7fb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4beb7fb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4beb7fb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4beb7fb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beb7fb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beb7fb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4beb7fb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4beb7fb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4beb7fb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4beb7fb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4beb7fb1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4beb7fb1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beb7fb1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beb7fb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3fdd25a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3fdd25a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4beb7fb1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4beb7fb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4beb7fb1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4beb7fb1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4beb7fb1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4beb7fb1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4e42519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4e42519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e42519f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e42519f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4e42519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4e4251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4e42519f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4e42519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4e42519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4e42519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4e42519f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4e42519f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4e42519f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4e42519f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4e42519f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4e42519f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4e42519f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4e42519f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4e42519f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4e42519f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4e42519f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4e42519f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4cf10b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4cf10b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4cf10b3a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4cf10b3a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4d9aecd4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4d9aecd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4beb7fb1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4beb7fb1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4cf10b3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4cf10b3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4cf10b3a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4cf10b3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4cf10b3a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4cf10b3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4e42519f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4e42519f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4d9aecd4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4d9aecd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4d9aecd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4d9aecd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4d9aecd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4d9aecd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4d9aecd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4d9aecd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4d9aecd4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4d9aecd4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4d9aecd4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4d9aecd4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4d9aecd4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e4d9aecd4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4e42519f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4e42519f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4beb7fb1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4beb7fb1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3fdd25a7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3fdd25a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3fdd25a7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3fdd25a7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muzukphysics.tistory.com/entry/%ED%86%B5%EA%B3%84-%EB%B6%84%EC%84%9D-3-%EC%83%81%EA%B4%80%EB%B6%84%EC%84%9D-%EC%A0%95%EC%9D%98-%EC%83%81%EA%B4%80%EA%B3%84%EC%88%98-%ED%95%B4%EC%84%9D-%EA%B8%B0%EC%A4%80-with-R" TargetMode="External"/><Relationship Id="rId4" Type="http://schemas.openxmlformats.org/officeDocument/2006/relationships/hyperlink" Target="http://data.seoul.go.kr/dataList/OA-20470/S/1/datasetView.do" TargetMode="External"/><Relationship Id="rId5" Type="http://schemas.openxmlformats.org/officeDocument/2006/relationships/hyperlink" Target="http://data.seoul.go.kr/dataList/OA-12913/S/1/datasetView.do#" TargetMode="External"/><Relationship Id="rId6" Type="http://schemas.openxmlformats.org/officeDocument/2006/relationships/hyperlink" Target="http://data.seoul.go.kr/dataList/OA-12914/S/1/datasetView.d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3_이동욱 코로나 데이터 시각화 자료 모음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상반기 코로나 발생 확진자수 합(Choropleth Map) 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1085650"/>
            <a:ext cx="5748626" cy="37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 하반기 코로나 발생 확진자수 합(Choropleth Map)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00" y="1085650"/>
            <a:ext cx="5748625" cy="37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2021년 코로나 발생 확진자수 합(Choropleth Map)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475" y="1076750"/>
            <a:ext cx="5748626" cy="378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상관분석의 정의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상관분석 : 두 변수 간에 관계가 있는지를 알아보고자 할때 실시하는 방법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상관관계 : 두 변수가 서로 관련성이 있다고 추측되는 관계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상관계수(r) : 두 변수의 관련 정도를 나타내주는 값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상관계수는 -1 ~ +1 사이의 값으로 나타내어 진다.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|r|일 때 보편적으로 r의 값이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- 0.2~04 : 보통의 상관관계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- 0.4~0.6: 비교적 강한 상관관계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-0.6~0.8 :강한 상관관계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2020년도 상관관계 조사(HeatMap)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5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2020년도 상반기 상관관계 조사(HeatMap)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6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2020년도 상반기 상세 상관관계 조사(HeatMap)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93575"/>
            <a:ext cx="5731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2020년도 상반기 특정구 확진자 발생 그래프(</a:t>
            </a:r>
            <a:r>
              <a:rPr lang="ko"/>
              <a:t>Line Chart</a:t>
            </a:r>
            <a:r>
              <a:rPr lang="ko"/>
              <a:t>) 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2020년도 하반기 상관관계 조사(HeatMap)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5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구별 2021년도 상관관계 조사(HeatMap)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3" cy="353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 네이버 기사 워드클라우드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13" y="1144125"/>
            <a:ext cx="5307774" cy="35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상세 상관관계 조사(HeatMap)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11525"/>
            <a:ext cx="573146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특정구 확진자 발생 그래프(Line Chart)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9144003" cy="39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지하철 승차 이용자 시각화 자료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2019년도 각 구별 지하철 승차인원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7000"/>
            <a:ext cx="8839199" cy="34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상반기 각 구별 지하철 승차인원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각 구별 지하철 승차인원</a:t>
            </a:r>
            <a:endParaRPr/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각 구별 지하철 승차인원</a:t>
            </a:r>
            <a:endParaRPr/>
          </a:p>
        </p:txBody>
      </p:sp>
      <p:pic>
        <p:nvPicPr>
          <p:cNvPr id="207" name="Google Shape;2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2019년도 각 구별 상관관계 </a:t>
            </a:r>
            <a:endParaRPr/>
          </a:p>
        </p:txBody>
      </p:sp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각 구별 상관관계</a:t>
            </a:r>
            <a:endParaRPr/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2019년도 각구별 지하철 승차인원 합 지도 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725" y="1017725"/>
            <a:ext cx="41325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대중교통 네이버 기사 워드클라우드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063" y="1144125"/>
            <a:ext cx="5541864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상반기 각구별 지하철 승차인원 합 지도 </a:t>
            </a:r>
            <a:endParaRPr/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438" y="1017725"/>
            <a:ext cx="422712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각구별 지하철 승차인원 합 지도 </a:t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50" y="1135625"/>
            <a:ext cx="443689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각구별 지하철 승차인원 합 지도 </a:t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650" y="1017725"/>
            <a:ext cx="433869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버스 기간별 전체 데이터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5가지 인접한 구들을 묶음</a:t>
            </a:r>
            <a:endParaRPr/>
          </a:p>
        </p:txBody>
      </p:sp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96" y="1787675"/>
            <a:ext cx="4579701" cy="2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/>
        </p:nvSpPr>
        <p:spPr>
          <a:xfrm>
            <a:off x="311700" y="1787675"/>
            <a:ext cx="692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강남구, 송파구,강동구,서초구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강서구,동작구,관악구,금천구,영등포구,양천구,구로구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중구,은평구,서대문구,마포구,종로구,용산구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중랑구,동대문구,광진구,성동구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강북구,성북구,노원구,도봉구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2019년 버스 구별 승차자수 (Bar Chart)</a:t>
            </a:r>
            <a:endParaRPr/>
          </a:p>
        </p:txBody>
      </p:sp>
      <p:pic>
        <p:nvPicPr>
          <p:cNvPr id="261" name="Google Shape;26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8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2019년 버스 다섯 구별 승차자수 (Bar Chart)</a:t>
            </a:r>
            <a:endParaRPr/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상반기 버스 구별 승차자수 (Bar Chart)</a:t>
            </a:r>
            <a:endParaRPr/>
          </a:p>
        </p:txBody>
      </p:sp>
      <p:pic>
        <p:nvPicPr>
          <p:cNvPr id="273" name="Google Shape;2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상반기 버스 다섯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7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하반기 버스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버스</a:t>
            </a:r>
            <a:r>
              <a:rPr lang="ko"/>
              <a:t> 네이버 기사 워드클라우드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017725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 하반기 버스 다섯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  버스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9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  버스 다섯 구별 승차자수 (Bar Chart)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3가지 요소 시각화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5가지 인접한 구들을 묶음</a:t>
            </a:r>
            <a:endParaRPr/>
          </a:p>
        </p:txBody>
      </p:sp>
      <p:pic>
        <p:nvPicPr>
          <p:cNvPr id="314" name="Google Shape;3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96" y="1787675"/>
            <a:ext cx="4579701" cy="2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6"/>
          <p:cNvSpPr txBox="1"/>
          <p:nvPr/>
        </p:nvSpPr>
        <p:spPr>
          <a:xfrm>
            <a:off x="311700" y="1787675"/>
            <a:ext cx="692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강남, 송파,강동,서초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강서,</a:t>
            </a: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동작,관악,금천,영등포,양천구,구로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중구,</a:t>
            </a: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은평구,서대문구,마포구,종로구,용산구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중랑구,동대문구,광진구,성동욱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강북,성북,노원,도봉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상관계수 해석</a:t>
            </a:r>
            <a:endParaRPr/>
          </a:p>
        </p:txBody>
      </p:sp>
      <p:sp>
        <p:nvSpPr>
          <p:cNvPr id="321" name="Google Shape;321;p57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상관분석을 하게 되면 상관계수가 도출됩니다. 상관관계의 숫자에 따라 두 데이터 간에 얼만큼의 상관관계가 있는지 정량화해서 보여줍니다.</a:t>
            </a:r>
            <a:endParaRPr/>
          </a:p>
        </p:txBody>
      </p:sp>
      <p:pic>
        <p:nvPicPr>
          <p:cNvPr id="322" name="Google Shape;32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8" y="2187050"/>
            <a:ext cx="8393726" cy="22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2020년도 3가지 요소의 상관관계 분석(PairPlot)</a:t>
            </a:r>
            <a:endParaRPr/>
          </a:p>
        </p:txBody>
      </p:sp>
      <p:pic>
        <p:nvPicPr>
          <p:cNvPr id="328" name="Google Shape;3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9025"/>
            <a:ext cx="43762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389" y="1170125"/>
            <a:ext cx="4151210" cy="368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상반기 3가지 요소의 상관관계 분석(PairPlot)</a:t>
            </a:r>
            <a:endParaRPr/>
          </a:p>
        </p:txBody>
      </p:sp>
      <p:pic>
        <p:nvPicPr>
          <p:cNvPr id="335" name="Google Shape;3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50" y="1017725"/>
            <a:ext cx="431005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217449" cy="3682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2020년도 하반기 3가지 요소의 상관관계 분석(PairPlot)</a:t>
            </a:r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762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89" y="1170125"/>
            <a:ext cx="43100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2021년도 3가지 요소의 상관관계 분석(PairPlot)</a:t>
            </a:r>
            <a:endParaRPr/>
          </a:p>
        </p:txBody>
      </p:sp>
      <p:pic>
        <p:nvPicPr>
          <p:cNvPr id="349" name="Google Shape;3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7628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89" y="1170125"/>
            <a:ext cx="43100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지하철 네이버 기사 워드클라우드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017725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5가지 인접한 구들을 묶음</a:t>
            </a:r>
            <a:endParaRPr/>
          </a:p>
        </p:txBody>
      </p:sp>
      <p:pic>
        <p:nvPicPr>
          <p:cNvPr id="356" name="Google Shape;3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96" y="1787675"/>
            <a:ext cx="4579701" cy="25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2"/>
          <p:cNvSpPr txBox="1"/>
          <p:nvPr/>
        </p:nvSpPr>
        <p:spPr>
          <a:xfrm>
            <a:off x="311700" y="1787675"/>
            <a:ext cx="6927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강남, 송파,강동,서초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강서,동작,관악,금천,영등포,양천구,구로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중구,은평구,서대문구,마포구,종로구,용산구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중랑구,동대문구,광진구,성동구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AutoNum type="arabicPeriod"/>
            </a:pPr>
            <a:r>
              <a:rPr lang="ko">
                <a:latin typeface="Playfair Display"/>
                <a:ea typeface="Playfair Display"/>
                <a:cs typeface="Playfair Display"/>
                <a:sym typeface="Playfair Display"/>
              </a:rPr>
              <a:t>강북,성북,노원,도봉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서울시 2020년도 다섯 구별 확진자 발생 변화 추이(Line Chart)</a:t>
            </a:r>
            <a:endParaRPr/>
          </a:p>
        </p:txBody>
      </p:sp>
      <p:pic>
        <p:nvPicPr>
          <p:cNvPr id="363" name="Google Shape;3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960366" cy="382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서울시 2021년도 다섯 구별 발생 변화 추이(Line Chart)</a:t>
            </a:r>
            <a:endParaRPr/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0" y="1170125"/>
            <a:ext cx="7960366" cy="382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다섯</a:t>
            </a:r>
            <a:r>
              <a:rPr lang="ko"/>
              <a:t> 구별 2020년도 상반기 상관관계 조사(HeatMap)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다섯 구별 2020년도 하반기 상관관계 조사(HeatMap)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다섯</a:t>
            </a:r>
            <a:r>
              <a:rPr lang="ko"/>
              <a:t> 구별 2021년도 상관관계 조사(HeatMap)</a:t>
            </a:r>
            <a:endParaRPr/>
          </a:p>
        </p:txBody>
      </p:sp>
      <p:pic>
        <p:nvPicPr>
          <p:cNvPr id="387" name="Google Shape;3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참조</a:t>
            </a:r>
            <a:endParaRPr/>
          </a:p>
        </p:txBody>
      </p:sp>
      <p:sp>
        <p:nvSpPr>
          <p:cNvPr id="393" name="Google Shape;393;p6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/>
              <a:t>상관분석참조 : </a:t>
            </a:r>
            <a:r>
              <a:rPr lang="ko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https://muzukphysics.tistory.com/entry/통계-분석-3-상관분석-정의-상관계수-해석-기준-with-R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서울특별시 코로나19 자치구별 확진자 발생동향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ko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http://data.seoul.go.kr/dataList/OA-20470/S/1/datasetView.do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네이버 뉴스 기사 크롤링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서울시 버스노선별 정류장별 시간대별 승하차 인원 정보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http://data.seoul.go.kr/dataList/OA-12913/S/1/datasetView.do#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latin typeface="Arial"/>
                <a:ea typeface="Arial"/>
                <a:cs typeface="Arial"/>
                <a:sym typeface="Arial"/>
              </a:rPr>
              <a:t>서울시 지하철호선별 역별 승하차 인원 정보 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http://data.seoul.go.kr/dataList/OA-12914/S/1/datasetView.do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3333"/>
              <a:buFont typeface="Arial"/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ko"/>
              <a:t>따릉이</a:t>
            </a:r>
            <a:r>
              <a:rPr lang="ko"/>
              <a:t> 네이버 기사 워드클라우드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263" y="1110750"/>
            <a:ext cx="57314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 확진자 시각화 자료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서울시 2020년도 구별 확진자 발생 변화 추이(Line Chart)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75" y="1063350"/>
            <a:ext cx="7960376" cy="40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서울시 2021년도 구별 발생 변화 추이(Line Chart)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875"/>
            <a:ext cx="9144003" cy="41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